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9" r:id="rId2"/>
    <p:sldId id="264" r:id="rId3"/>
    <p:sldId id="265" r:id="rId4"/>
    <p:sldId id="263" r:id="rId5"/>
    <p:sldId id="266" r:id="rId6"/>
    <p:sldId id="267" r:id="rId7"/>
    <p:sldId id="261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845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C1FFB-309A-4FEF-B4C4-11C3E0CAD8D5}" type="datetimeFigureOut">
              <a:rPr lang="zh-TW" altLang="en-US" smtClean="0"/>
              <a:t>2015/7/21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EE199-FC58-41F4-A983-20A91D86CC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054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FE8E3-8B52-46BB-B20C-7147894DD190}" type="slidenum">
              <a:rPr lang="zh-TW" altLang="en-US" smtClean="0">
                <a:solidFill>
                  <a:prstClr val="black"/>
                </a:solidFill>
              </a:rPr>
              <a:pPr/>
              <a:t>7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378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E16F-C5D1-4A45-86F8-24E4E183E6CD}" type="datetimeFigureOut">
              <a:rPr lang="zh-TW" altLang="en-US" smtClean="0"/>
              <a:t>2015/7/21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0BD60D-F468-4569-A500-C59665508E4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E16F-C5D1-4A45-86F8-24E4E183E6CD}" type="datetimeFigureOut">
              <a:rPr lang="zh-TW" altLang="en-US" smtClean="0"/>
              <a:t>2015/7/21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D60D-F468-4569-A500-C59665508E4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E0BD60D-F468-4569-A500-C59665508E4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E16F-C5D1-4A45-86F8-24E4E183E6CD}" type="datetimeFigureOut">
              <a:rPr lang="zh-TW" altLang="en-US" smtClean="0"/>
              <a:t>2015/7/21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E16F-C5D1-4A45-86F8-24E4E183E6CD}" type="datetimeFigureOut">
              <a:rPr lang="zh-TW" altLang="en-US" smtClean="0"/>
              <a:t>2015/7/21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E0BD60D-F468-4569-A500-C59665508E4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E16F-C5D1-4A45-86F8-24E4E183E6CD}" type="datetimeFigureOut">
              <a:rPr lang="zh-TW" altLang="en-US" smtClean="0"/>
              <a:t>2015/7/21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0BD60D-F468-4569-A500-C59665508E4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630E16F-C5D1-4A45-86F8-24E4E183E6CD}" type="datetimeFigureOut">
              <a:rPr lang="zh-TW" altLang="en-US" smtClean="0"/>
              <a:t>2015/7/21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D60D-F468-4569-A500-C59665508E4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E16F-C5D1-4A45-86F8-24E4E183E6CD}" type="datetimeFigureOut">
              <a:rPr lang="zh-TW" altLang="en-US" smtClean="0"/>
              <a:t>2015/7/21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E0BD60D-F468-4569-A500-C59665508E4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E16F-C5D1-4A45-86F8-24E4E183E6CD}" type="datetimeFigureOut">
              <a:rPr lang="zh-TW" altLang="en-US" smtClean="0"/>
              <a:t>2015/7/21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E0BD60D-F468-4569-A500-C59665508E4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E16F-C5D1-4A45-86F8-24E4E183E6CD}" type="datetimeFigureOut">
              <a:rPr lang="zh-TW" altLang="en-US" smtClean="0"/>
              <a:t>2015/7/21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0BD60D-F468-4569-A500-C59665508E4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0BD60D-F468-4569-A500-C59665508E4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E16F-C5D1-4A45-86F8-24E4E183E6CD}" type="datetimeFigureOut">
              <a:rPr lang="zh-TW" altLang="en-US" smtClean="0"/>
              <a:t>2015/7/21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E0BD60D-F468-4569-A500-C59665508E4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630E16F-C5D1-4A45-86F8-24E4E183E6CD}" type="datetimeFigureOut">
              <a:rPr lang="zh-TW" altLang="en-US" smtClean="0"/>
              <a:t>2015/7/21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630E16F-C5D1-4A45-86F8-24E4E183E6CD}" type="datetimeFigureOut">
              <a:rPr lang="zh-TW" altLang="en-US" smtClean="0"/>
              <a:t>2015/7/21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0BD60D-F468-4569-A500-C59665508E4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國立嘉義大學 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40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健康寢室</a:t>
            </a:r>
            <a:endParaRPr lang="zh-TW" altLang="en-US" sz="4000" b="1" dirty="0">
              <a:solidFill>
                <a:srgbClr val="00B0F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2326032" cy="677816"/>
          </a:xfrm>
          <a:solidFill>
            <a:schemeClr val="accent1"/>
          </a:solidFill>
        </p:spPr>
        <p:txBody>
          <a:bodyPr/>
          <a:lstStyle/>
          <a:p>
            <a:pPr marL="0" indent="0" algn="ctr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辦理緣起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79512" y="2420888"/>
            <a:ext cx="432048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 algn="just">
              <a:buClr>
                <a:schemeClr val="accent1">
                  <a:lumMod val="75000"/>
                </a:schemeClr>
              </a:buClr>
              <a:buSzPct val="90000"/>
              <a:buFont typeface="Wingdings" pitchFamily="2" charset="2"/>
              <a:buChar char="l"/>
            </a:pP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大學生熬夜情形嚴重</a:t>
            </a:r>
            <a:r>
              <a:rPr lang="zh-TW" altLang="en-US" sz="2700" dirty="0">
                <a:latin typeface="標楷體" pitchFamily="65" charset="-120"/>
                <a:ea typeface="標楷體" pitchFamily="65" charset="-120"/>
              </a:rPr>
              <a:t>，然而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其中大部分同學並非</a:t>
            </a:r>
            <a:r>
              <a:rPr lang="zh-TW" altLang="en-US" sz="2700" dirty="0">
                <a:latin typeface="標楷體" pitchFamily="65" charset="-120"/>
                <a:ea typeface="標楷體" pitchFamily="65" charset="-120"/>
              </a:rPr>
              <a:t>熬夜唸書，而是沉迷於網路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世界。</a:t>
            </a:r>
            <a:endParaRPr lang="en-US" altLang="zh-TW" sz="2700" dirty="0" smtClean="0">
              <a:latin typeface="標楷體" pitchFamily="65" charset="-120"/>
              <a:ea typeface="標楷體" pitchFamily="65" charset="-120"/>
            </a:endParaRPr>
          </a:p>
          <a:p>
            <a:pPr marL="273050" indent="-273050" algn="just">
              <a:buClr>
                <a:schemeClr val="accent1">
                  <a:lumMod val="75000"/>
                </a:schemeClr>
              </a:buClr>
              <a:buSzPct val="90000"/>
              <a:buFont typeface="Wingdings" pitchFamily="2" charset="2"/>
              <a:buChar char="l"/>
            </a:pPr>
            <a:r>
              <a:rPr lang="zh-TW" altLang="en-US" sz="2700" dirty="0">
                <a:latin typeface="標楷體" pitchFamily="65" charset="-120"/>
                <a:ea typeface="標楷體" pitchFamily="65" charset="-120"/>
              </a:rPr>
              <a:t>為鼓勵住宿同學養成良好健康生活習慣，提升住宿生活品質，並增進學生日間學習成效，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故提出</a:t>
            </a:r>
            <a:r>
              <a:rPr lang="zh-TW" altLang="en-US" sz="2700" dirty="0">
                <a:latin typeface="標楷體" pitchFamily="65" charset="-120"/>
                <a:ea typeface="標楷體" pitchFamily="65" charset="-120"/>
              </a:rPr>
              <a:t>健康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寢室供同學選擇。</a:t>
            </a:r>
            <a:endParaRPr lang="zh-TW" altLang="en-US" sz="27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 descr="C:\Users\USER\Pictures\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20888"/>
            <a:ext cx="432048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文字方塊 10"/>
          <p:cNvSpPr txBox="1"/>
          <p:nvPr/>
        </p:nvSpPr>
        <p:spPr>
          <a:xfrm>
            <a:off x="4788024" y="5661248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老師反應：學生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日間修課精神不佳</a:t>
            </a:r>
          </a:p>
        </p:txBody>
      </p:sp>
    </p:spTree>
    <p:extLst>
      <p:ext uri="{BB962C8B-B14F-4D97-AF65-F5344CB8AC3E}">
        <p14:creationId xmlns:p14="http://schemas.microsoft.com/office/powerpoint/2010/main" val="3921409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國立嘉義大學 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40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健康寢室</a:t>
            </a:r>
            <a:endParaRPr lang="zh-TW" altLang="en-US" sz="4000" b="1" dirty="0">
              <a:solidFill>
                <a:srgbClr val="00B0F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05808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zh-TW" altLang="en-US" sz="3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睡不飽容易變笨　熬夜對大腦的</a:t>
            </a:r>
            <a:r>
              <a:rPr lang="en-US" altLang="zh-TW" sz="3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</a:t>
            </a:r>
            <a:r>
              <a:rPr lang="zh-TW" altLang="en-US" sz="3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大傷害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79512" y="2276872"/>
            <a:ext cx="864096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 algn="just">
              <a:buClr>
                <a:schemeClr val="accent1">
                  <a:lumMod val="75000"/>
                </a:schemeClr>
              </a:buClr>
              <a:buSzPct val="90000"/>
              <a:buFont typeface="Wingdings" pitchFamily="2" charset="2"/>
              <a:buChar char="l"/>
            </a:pPr>
            <a:r>
              <a:rPr lang="zh-TW" altLang="en-US" sz="2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美國約翰霍普金斯醫學院（</a:t>
            </a:r>
            <a:r>
              <a:rPr lang="en-US" altLang="zh-TW" sz="2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Johns Hopkins School of Medicine</a:t>
            </a:r>
            <a:r>
              <a:rPr lang="zh-TW" altLang="en-US" sz="2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）的助理教授愛默森．維克沃爾（</a:t>
            </a:r>
            <a:r>
              <a:rPr lang="en-US" altLang="zh-TW" sz="2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Emerson </a:t>
            </a:r>
            <a:r>
              <a:rPr lang="en-US" altLang="zh-TW" sz="27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Wickwire</a:t>
            </a:r>
            <a:r>
              <a:rPr lang="zh-TW" altLang="en-US" sz="2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）指出熬夜對大腦的</a:t>
            </a:r>
            <a:r>
              <a:rPr lang="en-US" altLang="zh-TW" sz="2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</a:t>
            </a:r>
            <a:r>
              <a:rPr lang="zh-TW" altLang="en-US" sz="2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大</a:t>
            </a:r>
            <a:r>
              <a:rPr lang="zh-TW" altLang="en-US" sz="27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傷害</a:t>
            </a:r>
            <a:endParaRPr lang="en-US" altLang="zh-TW" sz="27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90000"/>
            </a:pPr>
            <a:endParaRPr lang="en-US" altLang="zh-TW" sz="1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14350" indent="-514350" algn="just">
              <a:buClr>
                <a:schemeClr val="accent1">
                  <a:lumMod val="75000"/>
                </a:schemeClr>
              </a:buClr>
              <a:buSzPct val="90000"/>
              <a:buFont typeface="+mj-lt"/>
              <a:buAutoNum type="arabicPeriod"/>
            </a:pPr>
            <a:r>
              <a:rPr lang="zh-TW" altLang="en-US" sz="24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睡眠愈少，愈容易出錯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：大腦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的認知處理過程、專注力、記憶力等，都會容易發生錯誤</a:t>
            </a: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14350" indent="-514350" algn="just">
              <a:buClr>
                <a:schemeClr val="accent1">
                  <a:lumMod val="75000"/>
                </a:schemeClr>
              </a:buClr>
              <a:buSzPct val="90000"/>
              <a:buFont typeface="+mj-lt"/>
              <a:buAutoNum type="arabicPeriod"/>
            </a:pPr>
            <a:r>
              <a:rPr lang="zh-TW" altLang="en-US" sz="24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睡不飽，容易變笨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：睡眠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時，大腦會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自動強化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真正重要的連結，並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空出新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的空間，接受新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資訊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14350" indent="-514350" algn="just">
              <a:buClr>
                <a:schemeClr val="accent1">
                  <a:lumMod val="75000"/>
                </a:schemeClr>
              </a:buClr>
              <a:buSzPct val="90000"/>
              <a:buFont typeface="+mj-lt"/>
              <a:buAutoNum type="arabicPeriod"/>
            </a:pPr>
            <a:r>
              <a:rPr lang="zh-TW" altLang="en-US" sz="24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不足的睡眠是不可能補回來的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：長期晚睡，等於自殺！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14350" indent="-514350" algn="just">
              <a:buClr>
                <a:schemeClr val="accent1">
                  <a:lumMod val="75000"/>
                </a:schemeClr>
              </a:buClr>
              <a:buSzPct val="90000"/>
              <a:buFont typeface="+mj-lt"/>
              <a:buAutoNum type="arabicPeriod"/>
            </a:pPr>
            <a:r>
              <a:rPr lang="zh-TW" altLang="en-US" sz="24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太晚睡導致大腦缺乏緩衝時間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：缺少了睡前放鬆的緩衝時間，反而扼殺了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創意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!</a:t>
            </a: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14350" indent="-514350" algn="just">
              <a:buClr>
                <a:schemeClr val="accent1">
                  <a:lumMod val="75000"/>
                </a:schemeClr>
              </a:buClr>
              <a:buSzPct val="90000"/>
              <a:buFont typeface="+mj-lt"/>
              <a:buAutoNum type="arabicPeriod"/>
            </a:pPr>
            <a:endParaRPr lang="en-US" altLang="zh-TW" sz="27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14350" indent="-514350" algn="just">
              <a:buClr>
                <a:schemeClr val="accent1">
                  <a:lumMod val="75000"/>
                </a:schemeClr>
              </a:buClr>
              <a:buSzPct val="90000"/>
              <a:buFont typeface="+mj-lt"/>
              <a:buAutoNum type="arabicPeriod"/>
            </a:pPr>
            <a:endParaRPr lang="en-US" altLang="zh-TW" sz="27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6952768" y="6341258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摘自：天下雜誌 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802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79512" y="2276872"/>
            <a:ext cx="864096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 algn="just">
              <a:buClr>
                <a:schemeClr val="accent1">
                  <a:lumMod val="75000"/>
                </a:schemeClr>
              </a:buClr>
              <a:buSzPct val="90000"/>
              <a:buFont typeface="Wingdings" pitchFamily="2" charset="2"/>
              <a:buChar char="l"/>
            </a:pPr>
            <a:r>
              <a:rPr lang="zh-TW" altLang="en-US" sz="2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新聞網站</a:t>
            </a:r>
            <a:r>
              <a:rPr lang="en-US" altLang="zh-TW" sz="2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Business Insider</a:t>
            </a:r>
            <a:r>
              <a:rPr lang="zh-TW" altLang="en-US" sz="2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列舉出以下</a:t>
            </a:r>
            <a:r>
              <a:rPr lang="en-US" altLang="zh-TW" sz="2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25</a:t>
            </a:r>
            <a:r>
              <a:rPr lang="zh-TW" altLang="en-US" sz="2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個因為睡眠不足而引發的健康風險</a:t>
            </a:r>
            <a:r>
              <a:rPr lang="zh-TW" altLang="en-US" sz="27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endParaRPr lang="en-US" altLang="zh-TW" sz="27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90000"/>
            </a:pPr>
            <a:endParaRPr lang="en-US" altLang="zh-TW" sz="1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74638" indent="-274638" algn="just">
              <a:buClr>
                <a:schemeClr val="accent1">
                  <a:lumMod val="75000"/>
                </a:schemeClr>
              </a:buClr>
              <a:buSzPct val="90000"/>
              <a:buFont typeface="+mj-lt"/>
              <a:buAutoNum type="arabicPeriod"/>
            </a:pPr>
            <a:r>
              <a:rPr lang="zh-TW" altLang="en-US" sz="2400" b="1" dirty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脾氣暴躁</a:t>
            </a:r>
            <a:endParaRPr lang="en-US" altLang="zh-TW" sz="2400" b="1" dirty="0">
              <a:solidFill>
                <a:srgbClr val="00206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74638" indent="-274638" algn="just">
              <a:buClr>
                <a:schemeClr val="accent1">
                  <a:lumMod val="75000"/>
                </a:schemeClr>
              </a:buClr>
              <a:buSzPct val="90000"/>
              <a:buFont typeface="+mj-lt"/>
              <a:buAutoNum type="arabicPeriod"/>
            </a:pPr>
            <a:r>
              <a:rPr lang="zh-TW" altLang="en-US" sz="2400" b="1" dirty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頭痛</a:t>
            </a:r>
            <a:endParaRPr lang="en-US" altLang="zh-TW" sz="2400" b="1" dirty="0">
              <a:solidFill>
                <a:srgbClr val="00206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74638" indent="-274638" algn="just">
              <a:buClr>
                <a:schemeClr val="accent1">
                  <a:lumMod val="75000"/>
                </a:schemeClr>
              </a:buClr>
              <a:buSzPct val="90000"/>
              <a:buFont typeface="+mj-lt"/>
              <a:buAutoNum type="arabicPeriod"/>
            </a:pPr>
            <a:r>
              <a:rPr lang="zh-TW" altLang="en-US" sz="2400" b="1" dirty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學習能力</a:t>
            </a:r>
            <a:r>
              <a:rPr lang="zh-TW" altLang="en-US" sz="2400" b="1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降低</a:t>
            </a:r>
            <a:endParaRPr lang="en-US" altLang="zh-TW" sz="2400" b="1" dirty="0" smtClean="0">
              <a:solidFill>
                <a:srgbClr val="00206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74638" indent="-274638" algn="just">
              <a:buClr>
                <a:schemeClr val="accent1">
                  <a:lumMod val="75000"/>
                </a:schemeClr>
              </a:buClr>
              <a:buSzPct val="90000"/>
              <a:buFont typeface="+mj-lt"/>
              <a:buAutoNum type="arabicPeriod"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體重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增加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74638" indent="-274638" algn="just">
              <a:buClr>
                <a:schemeClr val="accent1">
                  <a:lumMod val="75000"/>
                </a:schemeClr>
              </a:buClr>
              <a:buSzPct val="90000"/>
              <a:buFont typeface="+mj-lt"/>
              <a:buAutoNum type="arabicPeriod"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視線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不良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74638" indent="-274638" algn="just">
              <a:buClr>
                <a:schemeClr val="accent1">
                  <a:lumMod val="75000"/>
                </a:schemeClr>
              </a:buClr>
              <a:buSzPct val="90000"/>
              <a:buFont typeface="+mj-lt"/>
              <a:buAutoNum type="arabicPeriod"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心臟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疾病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74638" indent="-274638" algn="just">
              <a:buClr>
                <a:schemeClr val="accent1">
                  <a:lumMod val="75000"/>
                </a:schemeClr>
              </a:buClr>
              <a:buSzPct val="90000"/>
              <a:buFont typeface="+mj-lt"/>
              <a:buAutoNum type="arabicPeriod"/>
            </a:pPr>
            <a:r>
              <a:rPr lang="zh-TW" altLang="en-US" sz="2400" b="1" dirty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反應遲緩</a:t>
            </a:r>
            <a:endParaRPr lang="en-US" altLang="zh-TW" sz="2400" b="1" dirty="0">
              <a:solidFill>
                <a:srgbClr val="00206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74638" indent="-274638" algn="just">
              <a:buClr>
                <a:schemeClr val="accent1">
                  <a:lumMod val="75000"/>
                </a:schemeClr>
              </a:buClr>
              <a:buSzPct val="90000"/>
              <a:buFont typeface="+mj-lt"/>
              <a:buAutoNum type="arabicPeriod"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容易感染疾病</a:t>
            </a: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14350" indent="-514350" algn="just">
              <a:buClr>
                <a:schemeClr val="accent1">
                  <a:lumMod val="75000"/>
                </a:schemeClr>
              </a:buClr>
              <a:buSzPct val="90000"/>
              <a:buFont typeface="+mj-lt"/>
              <a:buAutoNum type="arabicPeriod"/>
            </a:pPr>
            <a:endParaRPr lang="en-US" altLang="zh-TW" sz="27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516488" y="2852936"/>
            <a:ext cx="3736032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90000"/>
            </a:pPr>
            <a:endParaRPr lang="en-US" altLang="zh-TW" sz="1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65125" indent="-365125" algn="just">
              <a:buClr>
                <a:schemeClr val="accent1">
                  <a:lumMod val="75000"/>
                </a:schemeClr>
              </a:buClr>
              <a:buSzPct val="90000"/>
              <a:buFont typeface="+mj-lt"/>
              <a:buAutoNum type="arabicPeriod" startAt="17"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性慾降低</a:t>
            </a: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65125" indent="-365125" algn="just">
              <a:buClr>
                <a:schemeClr val="accent1">
                  <a:lumMod val="75000"/>
                </a:schemeClr>
              </a:buClr>
              <a:buSzPct val="90000"/>
              <a:buFont typeface="+mj-lt"/>
              <a:buAutoNum type="arabicPeriod" startAt="17"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忍痛力降低</a:t>
            </a: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74638" indent="-274638" algn="just">
              <a:buClr>
                <a:schemeClr val="accent1">
                  <a:lumMod val="75000"/>
                </a:schemeClr>
              </a:buClr>
              <a:buSzPct val="90000"/>
              <a:buFont typeface="+mj-lt"/>
              <a:buAutoNum type="arabicPeriod" startAt="17"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糖尿病風險提高</a:t>
            </a: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74638" indent="-274638" algn="just">
              <a:buClr>
                <a:schemeClr val="accent1">
                  <a:lumMod val="75000"/>
                </a:schemeClr>
              </a:buClr>
              <a:buSzPct val="90000"/>
              <a:buFont typeface="+mj-lt"/>
              <a:buAutoNum type="arabicPeriod" startAt="17"/>
            </a:pPr>
            <a:r>
              <a:rPr lang="zh-TW" altLang="en-US" sz="2400" b="1" dirty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做事錯誤百出</a:t>
            </a:r>
            <a:endParaRPr lang="en-US" altLang="zh-TW" sz="2400" b="1" dirty="0">
              <a:solidFill>
                <a:srgbClr val="00206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74638" indent="-274638" algn="just">
              <a:buClr>
                <a:schemeClr val="accent1">
                  <a:lumMod val="75000"/>
                </a:schemeClr>
              </a:buClr>
              <a:buSzPct val="90000"/>
              <a:buFont typeface="+mj-lt"/>
              <a:buAutoNum type="arabicPeriod" startAt="17"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癌症風險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高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74638" indent="-274638" algn="just">
              <a:buClr>
                <a:schemeClr val="accent1">
                  <a:lumMod val="75000"/>
                </a:schemeClr>
              </a:buClr>
              <a:buSzPct val="90000"/>
              <a:buFont typeface="+mj-lt"/>
              <a:buAutoNum type="arabicPeriod" startAt="17"/>
            </a:pPr>
            <a:r>
              <a:rPr lang="zh-TW" altLang="en-US" sz="2400" b="1" dirty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容易健忘</a:t>
            </a:r>
            <a:endParaRPr lang="en-US" altLang="zh-TW" sz="2400" b="1" dirty="0">
              <a:solidFill>
                <a:srgbClr val="00206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74638" indent="-274638" algn="just">
              <a:buClr>
                <a:schemeClr val="accent1">
                  <a:lumMod val="75000"/>
                </a:schemeClr>
              </a:buClr>
              <a:buSzPct val="90000"/>
              <a:buFont typeface="+mj-lt"/>
              <a:buAutoNum type="arabicPeriod" startAt="17"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基因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干擾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74638" indent="-274638" algn="just">
              <a:buClr>
                <a:schemeClr val="accent1">
                  <a:lumMod val="75000"/>
                </a:schemeClr>
              </a:buClr>
              <a:buSzPct val="90000"/>
              <a:buFont typeface="+mj-lt"/>
              <a:buAutoNum type="arabicPeriod" startAt="17"/>
            </a:pPr>
            <a:r>
              <a:rPr lang="zh-TW" altLang="en-US" sz="2400" b="1" dirty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情緒低落</a:t>
            </a:r>
            <a:endParaRPr lang="en-US" altLang="zh-TW" sz="2400" b="1" dirty="0">
              <a:solidFill>
                <a:srgbClr val="00206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74638" indent="-274638" algn="just">
              <a:buClr>
                <a:schemeClr val="accent1">
                  <a:lumMod val="75000"/>
                </a:schemeClr>
              </a:buClr>
              <a:buSzPct val="90000"/>
              <a:buFont typeface="+mj-lt"/>
              <a:buAutoNum type="arabicPeriod" startAt="17"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死亡風險高</a:t>
            </a: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國立嘉義大學 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40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健康寢室</a:t>
            </a:r>
            <a:endParaRPr lang="zh-TW" altLang="en-US" sz="4000" b="1" dirty="0">
              <a:solidFill>
                <a:srgbClr val="00B0F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05808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zh-TW" altLang="en-US" sz="3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身上</a:t>
            </a:r>
            <a:r>
              <a:rPr lang="zh-TW" altLang="en-US" sz="31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</a:t>
            </a:r>
            <a:r>
              <a:rPr lang="en-US" altLang="zh-TW" sz="31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25</a:t>
            </a:r>
            <a:r>
              <a:rPr lang="zh-TW" altLang="en-US" sz="31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個</a:t>
            </a:r>
            <a:r>
              <a:rPr lang="zh-TW" altLang="en-US" sz="3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異狀，原來都是「太晚睡」造成的！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7092280" y="6322644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摘自：天下雜誌 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780184" y="3068960"/>
            <a:ext cx="3736032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90000"/>
            </a:pPr>
            <a:endParaRPr lang="en-US" altLang="zh-TW" sz="1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74638" indent="-274638" algn="just">
              <a:buClr>
                <a:schemeClr val="accent1">
                  <a:lumMod val="75000"/>
                </a:schemeClr>
              </a:buClr>
              <a:buSzPct val="90000"/>
              <a:buFont typeface="+mj-lt"/>
              <a:buAutoNum type="arabicPeriod" startAt="9"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投資錯誤</a:t>
            </a: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74638" indent="-274638" algn="just">
              <a:buClr>
                <a:schemeClr val="accent1">
                  <a:lumMod val="75000"/>
                </a:schemeClr>
              </a:buClr>
              <a:buSzPct val="90000"/>
              <a:buFont typeface="+mj-lt"/>
              <a:buAutoNum type="arabicPeriod" startAt="9"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尿液變多</a:t>
            </a: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74638" indent="-274638" algn="just">
              <a:buClr>
                <a:schemeClr val="accent1">
                  <a:lumMod val="75000"/>
                </a:schemeClr>
              </a:buClr>
              <a:buSzPct val="90000"/>
              <a:buFont typeface="+mj-lt"/>
              <a:buAutoNum type="arabicPeriod" startAt="9"/>
            </a:pPr>
            <a:r>
              <a:rPr lang="zh-TW" altLang="en-US" sz="2400" b="1" dirty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注意力不</a:t>
            </a:r>
            <a:r>
              <a:rPr lang="zh-TW" altLang="en-US" sz="2400" b="1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集中</a:t>
            </a:r>
            <a:endParaRPr lang="en-US" altLang="zh-TW" sz="2400" b="1" dirty="0" smtClean="0">
              <a:solidFill>
                <a:srgbClr val="00206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74638" indent="-274638" algn="just">
              <a:buClr>
                <a:schemeClr val="accent1">
                  <a:lumMod val="75000"/>
                </a:schemeClr>
              </a:buClr>
              <a:buSzPct val="90000"/>
              <a:buFont typeface="+mj-lt"/>
              <a:buAutoNum type="arabicPeriod" startAt="9"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疫苗效用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減弱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74638" indent="-274638" algn="just">
              <a:buClr>
                <a:schemeClr val="accent1">
                  <a:lumMod val="75000"/>
                </a:schemeClr>
              </a:buClr>
              <a:buSzPct val="90000"/>
              <a:buFont typeface="+mj-lt"/>
              <a:buAutoNum type="arabicPeriod" startAt="9"/>
            </a:pPr>
            <a:r>
              <a:rPr lang="zh-TW" altLang="en-US" sz="2400" b="1" dirty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口齒不清</a:t>
            </a:r>
            <a:endParaRPr lang="en-US" altLang="zh-TW" sz="2400" b="1" dirty="0">
              <a:solidFill>
                <a:srgbClr val="00206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74638" indent="-274638" algn="just">
              <a:buClr>
                <a:schemeClr val="accent1">
                  <a:lumMod val="75000"/>
                </a:schemeClr>
              </a:buClr>
              <a:buSzPct val="90000"/>
              <a:buFont typeface="+mj-lt"/>
              <a:buAutoNum type="arabicPeriod" startAt="9"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感冒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上身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74638" indent="-274638" algn="just">
              <a:buClr>
                <a:schemeClr val="accent1">
                  <a:lumMod val="75000"/>
                </a:schemeClr>
              </a:buClr>
              <a:buSzPct val="90000"/>
              <a:buFont typeface="+mj-lt"/>
              <a:buAutoNum type="arabicPeriod" startAt="9"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腸胃問題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多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74638" indent="-274638" algn="just">
              <a:buClr>
                <a:schemeClr val="accent1">
                  <a:lumMod val="75000"/>
                </a:schemeClr>
              </a:buClr>
              <a:buSzPct val="90000"/>
              <a:buFont typeface="+mj-lt"/>
              <a:buAutoNum type="arabicPeriod" startAt="9"/>
            </a:pPr>
            <a:r>
              <a:rPr lang="zh-TW" altLang="en-US" sz="2400" b="1" dirty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車禍風險高</a:t>
            </a:r>
            <a:endParaRPr lang="en-US" altLang="zh-TW" sz="2400" b="1" dirty="0">
              <a:solidFill>
                <a:srgbClr val="00206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14350" indent="-514350" algn="just">
              <a:buClr>
                <a:schemeClr val="accent1">
                  <a:lumMod val="75000"/>
                </a:schemeClr>
              </a:buClr>
              <a:buSzPct val="90000"/>
              <a:buFont typeface="+mj-lt"/>
              <a:buAutoNum type="arabicPeriod" startAt="9"/>
            </a:pPr>
            <a:endParaRPr lang="en-US" altLang="zh-TW" sz="27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877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目前並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無實施強制性措施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，如斷網、熄燈、環境檢查等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ts val="2800"/>
              </a:lnSpc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希望培養同學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獨立自主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行為</a:t>
            </a:r>
            <a:r>
              <a:rPr lang="zh-TW" altLang="en-US" dirty="0" smtClean="0">
                <a:latin typeface="新細明體"/>
                <a:ea typeface="新細明體"/>
                <a:cs typeface="Times New Roman" pitchFamily="18" charset="0"/>
              </a:rPr>
              <a:t>，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期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透過同寢室同學間之互相鼓勵，發揮</a:t>
            </a:r>
            <a:r>
              <a:rPr lang="zh-TW" altLang="en-US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自治自愛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精神，共同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營造出屬於自己的優質住宿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環境。</a:t>
            </a:r>
          </a:p>
        </p:txBody>
      </p:sp>
      <p:sp>
        <p:nvSpPr>
          <p:cNvPr id="7" name="文字版面配置區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zh-TW" altLang="en-US" sz="3600" dirty="0" smtClean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辦理方式</a:t>
            </a:r>
            <a:endParaRPr lang="zh-TW" altLang="en-US" sz="3600" dirty="0">
              <a:solidFill>
                <a:srgbClr val="FFFF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內容版面配置區 5"/>
          <p:cNvSpPr>
            <a:spLocks noGrp="1"/>
          </p:cNvSpPr>
          <p:nvPr>
            <p:ph sz="quarter" idx="4"/>
          </p:nvPr>
        </p:nvSpPr>
        <p:spPr>
          <a:xfrm>
            <a:off x="395536" y="2420888"/>
            <a:ext cx="4038600" cy="3822192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23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時自行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關閉寢室大燈。</a:t>
            </a:r>
          </a:p>
          <a:p>
            <a:pPr>
              <a:lnSpc>
                <a:spcPts val="2800"/>
              </a:lnSpc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寢室網路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於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23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時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至翌日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6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時自行實施管制。</a:t>
            </a:r>
          </a:p>
          <a:p>
            <a:pPr>
              <a:lnSpc>
                <a:spcPts val="2800"/>
              </a:lnSpc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浴室使用時間為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15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時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至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23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時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50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分。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</a:p>
          <a:p>
            <a:pPr>
              <a:lnSpc>
                <a:spcPts val="2800"/>
              </a:lnSpc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為維護寢室安寧，寢室內禁止大聲喧嘩。</a:t>
            </a:r>
          </a:p>
          <a:p>
            <a:pPr>
              <a:lnSpc>
                <a:spcPts val="2800"/>
              </a:lnSpc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住宿生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須由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室友輪流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打掃</a:t>
            </a:r>
            <a:r>
              <a:rPr lang="zh-TW" altLang="en-US" dirty="0" smtClean="0">
                <a:latin typeface="新細明體"/>
                <a:ea typeface="新細明體"/>
                <a:cs typeface="Times New Roman" pitchFamily="18" charset="0"/>
              </a:rPr>
              <a:t>，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維持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寢室之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整潔</a:t>
            </a:r>
            <a:r>
              <a:rPr lang="zh-TW" altLang="en-US" dirty="0" smtClean="0">
                <a:latin typeface="新細明體"/>
                <a:ea typeface="新細明體"/>
                <a:cs typeface="Times New Roman" pitchFamily="18" charset="0"/>
              </a:rPr>
              <a:t>。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9" name="文字版面配置區 6"/>
          <p:cNvSpPr>
            <a:spLocks noGrp="1"/>
          </p:cNvSpPr>
          <p:nvPr>
            <p:ph type="body" sz="half" idx="3"/>
          </p:nvPr>
        </p:nvSpPr>
        <p:spPr>
          <a:xfrm>
            <a:off x="458274" y="1545352"/>
            <a:ext cx="4041775" cy="731520"/>
          </a:xfrm>
        </p:spPr>
        <p:txBody>
          <a:bodyPr/>
          <a:lstStyle/>
          <a:p>
            <a:pPr algn="ctr"/>
            <a:r>
              <a:rPr lang="zh-TW" altLang="en-US" sz="3600" dirty="0" smtClean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住宿生自治公約</a:t>
            </a:r>
            <a:endParaRPr lang="zh-TW" altLang="en-US" sz="3600" dirty="0">
              <a:solidFill>
                <a:srgbClr val="FFFF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國立嘉義大學 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40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健康寢室</a:t>
            </a:r>
            <a:endParaRPr lang="zh-TW" altLang="en-US" sz="4000" b="1" dirty="0">
              <a:solidFill>
                <a:srgbClr val="00B0F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1575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本校學生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個案分享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zh-TW" altLang="en-US" sz="3600" dirty="0" smtClean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辦理成效</a:t>
            </a:r>
            <a:endParaRPr lang="zh-TW" altLang="en-US" sz="3600" dirty="0">
              <a:solidFill>
                <a:srgbClr val="FFFF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 algn="just">
              <a:lnSpc>
                <a:spcPts val="3000"/>
              </a:lnSpc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黃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同學與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室友生活公約：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82563" indent="-182563" algn="just">
              <a:lnSpc>
                <a:spcPts val="3000"/>
              </a:lnSpc>
              <a:buFont typeface="+mj-lt"/>
              <a:buAutoNum type="arabicPeriod"/>
            </a:pP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夜間</a:t>
            </a:r>
            <a:r>
              <a:rPr lang="en-US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11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時</a:t>
            </a:r>
            <a:r>
              <a:rPr lang="en-US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30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分前關大燈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82563" indent="-182563" algn="just">
              <a:lnSpc>
                <a:spcPts val="3000"/>
              </a:lnSpc>
              <a:buFont typeface="+mj-lt"/>
              <a:buAutoNum type="arabicPeriod"/>
            </a:pP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夜間</a:t>
            </a:r>
            <a:r>
              <a:rPr lang="en-US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時前盡量不讓手機或電腦發出大音量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82563" indent="-182563" algn="just">
              <a:lnSpc>
                <a:spcPts val="3000"/>
              </a:lnSpc>
              <a:buFont typeface="+mj-lt"/>
              <a:buAutoNum type="arabicPeriod"/>
            </a:pP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夜間</a:t>
            </a:r>
            <a:r>
              <a:rPr lang="en-US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11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時前淋浴完畢，避免吹風機的聲音影響到其他室友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82563" indent="-182563" algn="just">
              <a:lnSpc>
                <a:spcPts val="3000"/>
              </a:lnSpc>
              <a:buFont typeface="+mj-lt"/>
              <a:buAutoNum type="arabicPeriod"/>
            </a:pP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夜間</a:t>
            </a:r>
            <a:r>
              <a:rPr lang="en-US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11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時前回到寢室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82563" indent="-182563" algn="just">
              <a:lnSpc>
                <a:spcPts val="3000"/>
              </a:lnSpc>
              <a:buFont typeface="+mj-lt"/>
              <a:buAutoNum type="arabicPeriod"/>
            </a:pP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深夜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不外出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82563" indent="-182563" algn="just">
              <a:lnSpc>
                <a:spcPts val="3000"/>
              </a:lnSpc>
              <a:buFont typeface="+mj-lt"/>
              <a:buAutoNum type="arabicPeriod"/>
            </a:pP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個人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物品堆放整齊，盡量避免影響到室友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zh-TW" altLang="en-US" sz="2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algn="just">
              <a:lnSpc>
                <a:spcPts val="3000"/>
              </a:lnSpc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黃同學自評參與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健康寢室有助於</a:t>
            </a:r>
            <a:r>
              <a:rPr lang="zh-TW" altLang="en-US" sz="24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生活作息正常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與早上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覺得</a:t>
            </a:r>
            <a:r>
              <a:rPr lang="zh-TW" altLang="en-US" sz="24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精神很好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、自己</a:t>
            </a:r>
            <a:r>
              <a:rPr lang="zh-TW" altLang="en-US" sz="24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成績覺得有進步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並且有助於自我時間的管理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ts val="3000"/>
              </a:lnSpc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自認能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讓自我</a:t>
            </a:r>
            <a:r>
              <a:rPr lang="zh-TW" altLang="en-US" sz="24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更加自律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，也是一種</a:t>
            </a:r>
            <a:r>
              <a:rPr lang="zh-TW" altLang="en-US" sz="24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生活態度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，希望這種優良而非強制性之生活作息態度能夠持續保持並繼續申請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健康寢室。</a:t>
            </a:r>
            <a:endParaRPr lang="zh-TW" altLang="en-US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國立嘉義大學 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40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健康寢室</a:t>
            </a:r>
            <a:endParaRPr lang="zh-TW" altLang="en-US" sz="4000" b="1" dirty="0">
              <a:solidFill>
                <a:srgbClr val="00B0F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1699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國立嘉義大學 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40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健康寢室</a:t>
            </a:r>
            <a:endParaRPr lang="zh-TW" altLang="en-US" sz="4000" b="1" dirty="0">
              <a:solidFill>
                <a:srgbClr val="00B0F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>
          <a:xfrm>
            <a:off x="251520" y="2415136"/>
            <a:ext cx="8503920" cy="4038200"/>
          </a:xfrm>
        </p:spPr>
        <p:txBody>
          <a:bodyPr>
            <a:noAutofit/>
          </a:bodyPr>
          <a:lstStyle/>
          <a:p>
            <a:pPr algn="just">
              <a:lnSpc>
                <a:spcPts val="3000"/>
              </a:lnSpc>
            </a:pP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國立清華大學「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寧靜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寢室」住宿生活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公約：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節錄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182563" indent="-182563" algn="just">
              <a:lnSpc>
                <a:spcPts val="3000"/>
              </a:lnSpc>
              <a:buFont typeface="+mj-lt"/>
              <a:buAutoNum type="arabicPeriod"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宿舍內應隨時保持安靜，共同維護住宿生活品質與安寧。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82563" indent="-182563" algn="just">
              <a:lnSpc>
                <a:spcPts val="3000"/>
              </a:lnSpc>
              <a:buFont typeface="+mj-lt"/>
              <a:buAutoNum type="arabicPeriod"/>
            </a:pPr>
            <a:r>
              <a:rPr lang="zh-TW" altLang="en-US" sz="24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夜間</a:t>
            </a:r>
            <a:r>
              <a:rPr lang="en-US" altLang="zh-TW" sz="24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12</a:t>
            </a:r>
            <a:r>
              <a:rPr lang="zh-TW" altLang="en-US" sz="24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點準時熄公共區域大燈及寢室內大燈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，若有需要同學請改開桌燈。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82563" indent="-182563" algn="just">
              <a:lnSpc>
                <a:spcPts val="3000"/>
              </a:lnSpc>
              <a:buFont typeface="+mj-lt"/>
              <a:buAutoNum type="arabicPeriod"/>
            </a:pPr>
            <a:r>
              <a:rPr lang="zh-TW" altLang="en-US" sz="24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寢室內網路於凌晨</a:t>
            </a:r>
            <a:r>
              <a:rPr lang="en-US" altLang="zh-TW" sz="24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en-US" sz="24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點至</a:t>
            </a:r>
            <a:r>
              <a:rPr lang="en-US" altLang="zh-TW" sz="24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6</a:t>
            </a:r>
            <a:r>
              <a:rPr lang="zh-TW" altLang="en-US" sz="24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點關閉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、若有使用網路需求同學請至齋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K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使用，依學校行事曆期中、期末考前後一週及特殊狀況將視情況延長網路開放時間。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82563" indent="-182563" algn="just">
              <a:lnSpc>
                <a:spcPts val="3000"/>
              </a:lnSpc>
              <a:buFont typeface="+mj-lt"/>
              <a:buAutoNum type="arabicPeriod"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為避免影響同學睡眠作息，</a:t>
            </a:r>
            <a:r>
              <a:rPr lang="zh-TW" altLang="en-US" sz="24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沐浴、洗滌時間於夜間</a:t>
            </a:r>
            <a:r>
              <a:rPr lang="en-US" altLang="zh-TW" sz="24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12</a:t>
            </a:r>
            <a:r>
              <a:rPr lang="zh-TW" altLang="en-US" sz="24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點前完成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4294967295"/>
          </p:nvPr>
        </p:nvSpPr>
        <p:spPr>
          <a:xfrm>
            <a:off x="323528" y="1484784"/>
            <a:ext cx="3168352" cy="733425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3600" b="1" dirty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他校辦理情形</a:t>
            </a:r>
          </a:p>
        </p:txBody>
      </p:sp>
    </p:spTree>
    <p:extLst>
      <p:ext uri="{BB962C8B-B14F-4D97-AF65-F5344CB8AC3E}">
        <p14:creationId xmlns:p14="http://schemas.microsoft.com/office/powerpoint/2010/main" val="4175741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79513" y="2268480"/>
            <a:ext cx="878497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0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正常</a:t>
            </a:r>
            <a:r>
              <a:rPr kumimoji="1" lang="zh-TW" altLang="en-US" sz="4000" b="1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作息  </a:t>
            </a:r>
            <a:r>
              <a:rPr kumimoji="1" lang="zh-TW" altLang="en-US" sz="40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身心健康</a:t>
            </a:r>
            <a:r>
              <a:rPr kumimoji="1" lang="zh-TW" altLang="en-US" sz="4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kumimoji="1" lang="zh-TW" altLang="en-US" sz="40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學習功倍</a:t>
            </a:r>
            <a:r>
              <a:rPr kumimoji="1" lang="zh-TW" altLang="en-US" sz="4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kumimoji="1" lang="zh-TW" altLang="en-US" sz="4000" dirty="0" smtClean="0">
              <a:solidFill>
                <a:prstClr val="black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79512" y="4572408"/>
            <a:ext cx="8784973" cy="699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lnSpc>
                <a:spcPts val="46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36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1" lang="zh-TW" altLang="en-US" sz="54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請支持推動</a:t>
            </a:r>
            <a:r>
              <a:rPr kumimoji="1" lang="zh-TW" altLang="en-US" sz="5400" b="1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健康寢室</a:t>
            </a:r>
            <a:r>
              <a:rPr kumimoji="1" lang="zh-TW" altLang="en-US" sz="5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kumimoji="1" lang="en-US" altLang="zh-TW" sz="5400" b="1" dirty="0" smtClean="0">
              <a:solidFill>
                <a:prstClr val="black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179513" y="3331169"/>
            <a:ext cx="8784973" cy="68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lnSpc>
                <a:spcPts val="46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4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1" lang="zh-TW" altLang="en-US" sz="4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讓家鄉父母安心放心</a:t>
            </a:r>
            <a:endParaRPr kumimoji="1" lang="en-US" altLang="zh-TW" sz="4000" dirty="0" smtClean="0">
              <a:solidFill>
                <a:prstClr val="black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國立嘉義大學 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4000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健康寢室</a:t>
            </a:r>
            <a:endParaRPr lang="zh-TW" altLang="en-US" sz="4000" b="1" dirty="0">
              <a:solidFill>
                <a:srgbClr val="00B0F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716016" y="5805264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學務處關心您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744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502</TotalTime>
  <Words>711</Words>
  <Application>Microsoft Office PowerPoint</Application>
  <PresentationFormat>如螢幕大小 (4:3)</PresentationFormat>
  <Paragraphs>81</Paragraphs>
  <Slides>7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市鎮</vt:lpstr>
      <vt:lpstr>國立嘉義大學 - 健康寢室</vt:lpstr>
      <vt:lpstr>國立嘉義大學 - 健康寢室</vt:lpstr>
      <vt:lpstr>國立嘉義大學 - 健康寢室</vt:lpstr>
      <vt:lpstr>國立嘉義大學 - 健康寢室</vt:lpstr>
      <vt:lpstr>國立嘉義大學 - 健康寢室</vt:lpstr>
      <vt:lpstr>國立嘉義大學 - 健康寢室</vt:lpstr>
      <vt:lpstr>國立嘉義大學 - 健康寢室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生活輔導組</dc:title>
  <dc:creator>user</dc:creator>
  <cp:lastModifiedBy>user1</cp:lastModifiedBy>
  <cp:revision>43</cp:revision>
  <dcterms:created xsi:type="dcterms:W3CDTF">2015-03-10T00:44:15Z</dcterms:created>
  <dcterms:modified xsi:type="dcterms:W3CDTF">2015-07-21T01:01:35Z</dcterms:modified>
</cp:coreProperties>
</file>